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2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E928F-7C62-42CA-8865-9A146B68F059}" type="datetimeFigureOut">
              <a:rPr lang="en-GB" smtClean="0"/>
              <a:pPr/>
              <a:t>10/05/16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C42BA-2AF2-47EA-9B0E-8B2214DDA7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701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ABF911-B9B9-44A8-AA17-6504731B5565}" type="slidenum">
              <a:rPr lang="en-US"/>
              <a:pPr/>
              <a:t>1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35F1-DC75-4111-8F30-A0425A6B50B6}" type="datetimeFigureOut">
              <a:rPr lang="en-GB" smtClean="0"/>
              <a:pPr/>
              <a:t>10/05/16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C3B2-954E-4D31-B0A9-4FE7B2DF2A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35F1-DC75-4111-8F30-A0425A6B50B6}" type="datetimeFigureOut">
              <a:rPr lang="en-GB" smtClean="0"/>
              <a:pPr/>
              <a:t>10/05/16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C3B2-954E-4D31-B0A9-4FE7B2DF2A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35F1-DC75-4111-8F30-A0425A6B50B6}" type="datetimeFigureOut">
              <a:rPr lang="en-GB" smtClean="0"/>
              <a:pPr/>
              <a:t>10/05/16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C3B2-954E-4D31-B0A9-4FE7B2DF2A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35F1-DC75-4111-8F30-A0425A6B50B6}" type="datetimeFigureOut">
              <a:rPr lang="en-GB" smtClean="0"/>
              <a:pPr/>
              <a:t>10/05/16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C3B2-954E-4D31-B0A9-4FE7B2DF2A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35F1-DC75-4111-8F30-A0425A6B50B6}" type="datetimeFigureOut">
              <a:rPr lang="en-GB" smtClean="0"/>
              <a:pPr/>
              <a:t>10/05/16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C3B2-954E-4D31-B0A9-4FE7B2DF2A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35F1-DC75-4111-8F30-A0425A6B50B6}" type="datetimeFigureOut">
              <a:rPr lang="en-GB" smtClean="0"/>
              <a:pPr/>
              <a:t>10/05/16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C3B2-954E-4D31-B0A9-4FE7B2DF2A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35F1-DC75-4111-8F30-A0425A6B50B6}" type="datetimeFigureOut">
              <a:rPr lang="en-GB" smtClean="0"/>
              <a:pPr/>
              <a:t>10/05/16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C3B2-954E-4D31-B0A9-4FE7B2DF2A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35F1-DC75-4111-8F30-A0425A6B50B6}" type="datetimeFigureOut">
              <a:rPr lang="en-GB" smtClean="0"/>
              <a:pPr/>
              <a:t>10/05/16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C3B2-954E-4D31-B0A9-4FE7B2DF2A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35F1-DC75-4111-8F30-A0425A6B50B6}" type="datetimeFigureOut">
              <a:rPr lang="en-GB" smtClean="0"/>
              <a:pPr/>
              <a:t>10/05/16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C3B2-954E-4D31-B0A9-4FE7B2DF2A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35F1-DC75-4111-8F30-A0425A6B50B6}" type="datetimeFigureOut">
              <a:rPr lang="en-GB" smtClean="0"/>
              <a:pPr/>
              <a:t>10/05/16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C3B2-954E-4D31-B0A9-4FE7B2DF2A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35F1-DC75-4111-8F30-A0425A6B50B6}" type="datetimeFigureOut">
              <a:rPr lang="en-GB" smtClean="0"/>
              <a:pPr/>
              <a:t>10/05/16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C3B2-954E-4D31-B0A9-4FE7B2DF2A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C35F1-DC75-4111-8F30-A0425A6B50B6}" type="datetimeFigureOut">
              <a:rPr lang="en-GB" smtClean="0"/>
              <a:pPr/>
              <a:t>10/05/16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EC3B2-954E-4D31-B0A9-4FE7B2DF2A6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1692275" y="1557338"/>
            <a:ext cx="6048375" cy="38877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3348038" y="1125538"/>
            <a:ext cx="3095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200" dirty="0">
                <a:cs typeface="Arial" charset="0"/>
              </a:rPr>
              <a:t>                  </a:t>
            </a:r>
            <a:r>
              <a:rPr lang="en-GB" sz="1200" dirty="0" smtClean="0">
                <a:cs typeface="Arial" charset="0"/>
              </a:rPr>
              <a:t>       </a:t>
            </a:r>
            <a:r>
              <a:rPr lang="en-GB" sz="1200" dirty="0" smtClean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Shareholders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962581" y="2420938"/>
            <a:ext cx="369332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200" dirty="0">
                <a:cs typeface="Arial" charset="0"/>
              </a:rPr>
              <a:t>             </a:t>
            </a:r>
            <a:r>
              <a:rPr lang="en-GB" sz="1200" b="1" dirty="0">
                <a:latin typeface="Arial"/>
                <a:cs typeface="Arial"/>
              </a:rPr>
              <a:t>Communities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3492500" y="5734050"/>
            <a:ext cx="28797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200" dirty="0">
                <a:cs typeface="Arial" charset="0"/>
              </a:rPr>
              <a:t>                 </a:t>
            </a:r>
            <a:r>
              <a:rPr lang="en-GB" sz="1200" dirty="0" smtClean="0">
                <a:cs typeface="Arial" charset="0"/>
              </a:rPr>
              <a:t>       </a:t>
            </a:r>
            <a:r>
              <a:rPr lang="en-GB" sz="1200" dirty="0" smtClean="0">
                <a:latin typeface="Arial"/>
                <a:cs typeface="Arial"/>
              </a:rPr>
              <a:t>  </a:t>
            </a:r>
            <a:r>
              <a:rPr lang="en-GB" sz="1200" b="1" dirty="0">
                <a:latin typeface="Arial"/>
                <a:cs typeface="Arial"/>
              </a:rPr>
              <a:t>Suppliers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7874556" y="2349500"/>
            <a:ext cx="369332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200" b="1" dirty="0">
                <a:cs typeface="Arial" charset="0"/>
              </a:rPr>
              <a:t>              </a:t>
            </a:r>
            <a:r>
              <a:rPr lang="en-GB" sz="1200" b="1" dirty="0">
                <a:latin typeface="Arial"/>
                <a:cs typeface="Arial"/>
              </a:rPr>
              <a:t> Customers</a:t>
            </a:r>
          </a:p>
        </p:txBody>
      </p:sp>
      <p:sp>
        <p:nvSpPr>
          <p:cNvPr id="97289" name="Oval 9"/>
          <p:cNvSpPr>
            <a:spLocks noChangeArrowheads="1"/>
          </p:cNvSpPr>
          <p:nvPr/>
        </p:nvSpPr>
        <p:spPr bwMode="auto">
          <a:xfrm>
            <a:off x="2339975" y="2205038"/>
            <a:ext cx="5256213" cy="2808287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3347864" y="2636912"/>
            <a:ext cx="2808287" cy="17287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3419475" y="2997200"/>
            <a:ext cx="29527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800" b="1" dirty="0">
                <a:solidFill>
                  <a:schemeClr val="bg1"/>
                </a:solidFill>
                <a:cs typeface="Arial" charset="0"/>
              </a:rPr>
              <a:t>    </a:t>
            </a:r>
            <a:r>
              <a:rPr lang="en-GB" sz="12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GB" sz="1200" b="1" dirty="0" smtClean="0">
                <a:solidFill>
                  <a:schemeClr val="bg1"/>
                </a:solidFill>
                <a:latin typeface="Arial"/>
                <a:cs typeface="Arial"/>
              </a:rPr>
              <a:t>      Engaged employees                 </a:t>
            </a:r>
            <a:r>
              <a:rPr lang="en-GB" sz="1200" b="1" dirty="0">
                <a:solidFill>
                  <a:schemeClr val="bg1"/>
                </a:solidFill>
                <a:latin typeface="Arial"/>
                <a:cs typeface="Arial"/>
              </a:rPr>
              <a:t/>
            </a:r>
            <a:br>
              <a:rPr lang="en-GB" sz="1200" b="1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sz="1200" b="1" dirty="0" smtClean="0">
                <a:solidFill>
                  <a:schemeClr val="bg1"/>
                </a:solidFill>
                <a:latin typeface="Arial"/>
                <a:cs typeface="Arial"/>
              </a:rPr>
              <a:t>     through the experiential system</a:t>
            </a:r>
            <a:endParaRPr lang="en-GB" sz="12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b="1" dirty="0">
                <a:solidFill>
                  <a:schemeClr val="bg1"/>
                </a:solidFill>
                <a:latin typeface="Arial"/>
                <a:cs typeface="Arial"/>
              </a:rPr>
              <a:t>          </a:t>
            </a:r>
            <a:r>
              <a:rPr lang="en-GB" sz="1200" b="1" dirty="0" smtClean="0">
                <a:solidFill>
                  <a:schemeClr val="bg1"/>
                </a:solidFill>
                <a:latin typeface="Arial"/>
                <a:cs typeface="Arial"/>
              </a:rPr>
              <a:t>   (</a:t>
            </a:r>
            <a:r>
              <a:rPr lang="en-GB" sz="1200" b="1" dirty="0">
                <a:solidFill>
                  <a:schemeClr val="bg1"/>
                </a:solidFill>
                <a:latin typeface="Arial"/>
                <a:cs typeface="Arial"/>
              </a:rPr>
              <a:t>First party experience)</a:t>
            </a: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4860032" y="4437112"/>
            <a:ext cx="2376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200" b="1" dirty="0">
                <a:solidFill>
                  <a:srgbClr val="FFFF00"/>
                </a:solidFill>
                <a:cs typeface="Arial" charset="0"/>
              </a:rPr>
              <a:t>    </a:t>
            </a:r>
            <a:r>
              <a:rPr lang="en-GB" sz="1200" b="1" dirty="0">
                <a:solidFill>
                  <a:srgbClr val="FFFF00"/>
                </a:solidFill>
                <a:latin typeface="Arial"/>
                <a:cs typeface="Arial"/>
              </a:rPr>
              <a:t>Third party experience</a:t>
            </a:r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2411413" y="1844675"/>
            <a:ext cx="2016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200" b="1" dirty="0">
                <a:solidFill>
                  <a:srgbClr val="FF0066"/>
                </a:solidFill>
                <a:cs typeface="Arial" charset="0"/>
              </a:rPr>
              <a:t>              </a:t>
            </a:r>
            <a:r>
              <a:rPr lang="en-GB" sz="1200" b="1" dirty="0">
                <a:solidFill>
                  <a:srgbClr val="FF0000"/>
                </a:solidFill>
                <a:latin typeface="Arial"/>
                <a:cs typeface="Arial"/>
              </a:rPr>
              <a:t> Perception</a:t>
            </a:r>
          </a:p>
        </p:txBody>
      </p:sp>
      <p:sp>
        <p:nvSpPr>
          <p:cNvPr id="97294" name="Text Box 14"/>
          <p:cNvSpPr txBox="1">
            <a:spLocks noChangeArrowheads="1"/>
          </p:cNvSpPr>
          <p:nvPr/>
        </p:nvSpPr>
        <p:spPr bwMode="auto">
          <a:xfrm>
            <a:off x="755650" y="6453188"/>
            <a:ext cx="76327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                                                                                    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971550" y="260350"/>
            <a:ext cx="777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GB" sz="2400" dirty="0" smtClean="0">
                <a:solidFill>
                  <a:srgbClr val="FF0000"/>
                </a:solidFill>
                <a:cs typeface="Arial" charset="0"/>
              </a:rPr>
              <a:t>                  </a:t>
            </a:r>
            <a:r>
              <a:rPr lang="en-GB" sz="2000" dirty="0" smtClean="0">
                <a:solidFill>
                  <a:srgbClr val="FF0080"/>
                </a:solidFill>
                <a:latin typeface="Arial"/>
                <a:cs typeface="Arial"/>
              </a:rPr>
              <a:t>Engagement </a:t>
            </a:r>
            <a:r>
              <a:rPr lang="en-GB" sz="2000" dirty="0">
                <a:solidFill>
                  <a:srgbClr val="FF0080"/>
                </a:solidFill>
                <a:latin typeface="Arial"/>
                <a:cs typeface="Arial"/>
              </a:rPr>
              <a:t>drives </a:t>
            </a:r>
            <a:r>
              <a:rPr lang="en-GB" sz="2000" dirty="0" smtClean="0">
                <a:solidFill>
                  <a:srgbClr val="FF0080"/>
                </a:solidFill>
                <a:latin typeface="Arial"/>
                <a:cs typeface="Arial"/>
              </a:rPr>
              <a:t>differentiation</a:t>
            </a:r>
            <a:endParaRPr lang="en-GB" sz="2000" dirty="0">
              <a:solidFill>
                <a:srgbClr val="FF0080"/>
              </a:solidFill>
              <a:latin typeface="Arial"/>
              <a:cs typeface="Arial"/>
            </a:endParaRPr>
          </a:p>
        </p:txBody>
      </p:sp>
      <p:sp>
        <p:nvSpPr>
          <p:cNvPr id="97296" name="Line 16"/>
          <p:cNvSpPr>
            <a:spLocks noChangeShapeType="1"/>
          </p:cNvSpPr>
          <p:nvPr/>
        </p:nvSpPr>
        <p:spPr bwMode="auto">
          <a:xfrm flipV="1">
            <a:off x="4787900" y="22050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7297" name="Line 17"/>
          <p:cNvSpPr>
            <a:spLocks noChangeShapeType="1"/>
          </p:cNvSpPr>
          <p:nvPr/>
        </p:nvSpPr>
        <p:spPr bwMode="auto">
          <a:xfrm>
            <a:off x="6156325" y="3500438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7298" name="Line 18"/>
          <p:cNvSpPr>
            <a:spLocks noChangeShapeType="1"/>
          </p:cNvSpPr>
          <p:nvPr/>
        </p:nvSpPr>
        <p:spPr bwMode="auto">
          <a:xfrm>
            <a:off x="4787900" y="43656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7299" name="Line 19"/>
          <p:cNvSpPr>
            <a:spLocks noChangeShapeType="1"/>
          </p:cNvSpPr>
          <p:nvPr/>
        </p:nvSpPr>
        <p:spPr bwMode="auto">
          <a:xfrm flipH="1">
            <a:off x="2339975" y="350043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7300" name="Line 20"/>
          <p:cNvSpPr>
            <a:spLocks noChangeShapeType="1"/>
          </p:cNvSpPr>
          <p:nvPr/>
        </p:nvSpPr>
        <p:spPr bwMode="auto">
          <a:xfrm>
            <a:off x="3348038" y="2636838"/>
            <a:ext cx="2808287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7301" name="Line 21"/>
          <p:cNvSpPr>
            <a:spLocks noChangeShapeType="1"/>
          </p:cNvSpPr>
          <p:nvPr/>
        </p:nvSpPr>
        <p:spPr bwMode="auto">
          <a:xfrm>
            <a:off x="6156325" y="2636838"/>
            <a:ext cx="0" cy="1728787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7302" name="Line 22"/>
          <p:cNvSpPr>
            <a:spLocks noChangeShapeType="1"/>
          </p:cNvSpPr>
          <p:nvPr/>
        </p:nvSpPr>
        <p:spPr bwMode="auto">
          <a:xfrm flipH="1">
            <a:off x="3348038" y="4365625"/>
            <a:ext cx="2808287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7303" name="Line 23"/>
          <p:cNvSpPr>
            <a:spLocks noChangeShapeType="1"/>
          </p:cNvSpPr>
          <p:nvPr/>
        </p:nvSpPr>
        <p:spPr bwMode="auto">
          <a:xfrm>
            <a:off x="3348038" y="2636838"/>
            <a:ext cx="0" cy="1728787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7304" name="Line 24"/>
          <p:cNvSpPr>
            <a:spLocks noChangeShapeType="1"/>
          </p:cNvSpPr>
          <p:nvPr/>
        </p:nvSpPr>
        <p:spPr bwMode="auto">
          <a:xfrm>
            <a:off x="395288" y="5661025"/>
            <a:ext cx="576262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7305" name="Text Box 25"/>
          <p:cNvSpPr txBox="1">
            <a:spLocks noChangeArrowheads="1"/>
          </p:cNvSpPr>
          <p:nvPr/>
        </p:nvSpPr>
        <p:spPr bwMode="auto">
          <a:xfrm>
            <a:off x="1187450" y="5516563"/>
            <a:ext cx="280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Arial"/>
                <a:cs typeface="Arial"/>
              </a:rPr>
              <a:t>Interface for competitive differentiation</a:t>
            </a:r>
          </a:p>
        </p:txBody>
      </p:sp>
      <p:sp>
        <p:nvSpPr>
          <p:cNvPr id="97306" name="Text Box 26"/>
          <p:cNvSpPr txBox="1">
            <a:spLocks noChangeArrowheads="1"/>
          </p:cNvSpPr>
          <p:nvPr/>
        </p:nvSpPr>
        <p:spPr bwMode="auto">
          <a:xfrm>
            <a:off x="395288" y="908050"/>
            <a:ext cx="1081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GB" sz="1800">
              <a:cs typeface="Arial" charset="0"/>
            </a:endParaRPr>
          </a:p>
        </p:txBody>
      </p:sp>
      <p:sp>
        <p:nvSpPr>
          <p:cNvPr id="97307" name="Line 27"/>
          <p:cNvSpPr>
            <a:spLocks noChangeShapeType="1"/>
          </p:cNvSpPr>
          <p:nvPr/>
        </p:nvSpPr>
        <p:spPr bwMode="auto">
          <a:xfrm>
            <a:off x="6156325" y="3500438"/>
            <a:ext cx="1151979" cy="570"/>
          </a:xfrm>
          <a:prstGeom prst="line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/>
          </a:p>
        </p:txBody>
      </p:sp>
      <p:sp>
        <p:nvSpPr>
          <p:cNvPr id="97308" name="Line 28"/>
          <p:cNvSpPr>
            <a:spLocks noChangeShapeType="1"/>
          </p:cNvSpPr>
          <p:nvPr/>
        </p:nvSpPr>
        <p:spPr bwMode="auto">
          <a:xfrm>
            <a:off x="4787900" y="4365624"/>
            <a:ext cx="124" cy="431528"/>
          </a:xfrm>
          <a:prstGeom prst="line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/>
          </a:p>
        </p:txBody>
      </p:sp>
      <p:sp>
        <p:nvSpPr>
          <p:cNvPr id="97309" name="Line 29"/>
          <p:cNvSpPr>
            <a:spLocks noChangeShapeType="1"/>
          </p:cNvSpPr>
          <p:nvPr/>
        </p:nvSpPr>
        <p:spPr bwMode="auto">
          <a:xfrm flipH="1">
            <a:off x="2916238" y="3500438"/>
            <a:ext cx="431800" cy="0"/>
          </a:xfrm>
          <a:prstGeom prst="line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/>
          </a:p>
        </p:txBody>
      </p:sp>
      <p:sp>
        <p:nvSpPr>
          <p:cNvPr id="97310" name="Line 30"/>
          <p:cNvSpPr>
            <a:spLocks noChangeShapeType="1"/>
          </p:cNvSpPr>
          <p:nvPr/>
        </p:nvSpPr>
        <p:spPr bwMode="auto">
          <a:xfrm flipV="1">
            <a:off x="4787900" y="2492896"/>
            <a:ext cx="124" cy="143942"/>
          </a:xfrm>
          <a:prstGeom prst="line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6588224" y="6381328"/>
            <a:ext cx="2555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Q</a:t>
            </a:r>
            <a:r>
              <a:rPr lang="en-GB" sz="1200" baseline="30000" dirty="0" smtClean="0"/>
              <a:t>4</a:t>
            </a:r>
            <a:r>
              <a:rPr lang="en-GB" sz="1200" dirty="0" smtClean="0"/>
              <a:t> consulting limited 2004-2016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227498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34</Words>
  <Application>Microsoft Macintosh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Alan Crozier</dc:creator>
  <cp:lastModifiedBy>User</cp:lastModifiedBy>
  <cp:revision>7</cp:revision>
  <cp:lastPrinted>2016-05-10T16:04:54Z</cp:lastPrinted>
  <dcterms:created xsi:type="dcterms:W3CDTF">2010-11-03T12:34:52Z</dcterms:created>
  <dcterms:modified xsi:type="dcterms:W3CDTF">2016-05-10T16:05:01Z</dcterms:modified>
</cp:coreProperties>
</file>